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30"/>
  </p:handoutMasterIdLst>
  <p:sldIdLst>
    <p:sldId id="256" r:id="rId4"/>
    <p:sldId id="751" r:id="rId5"/>
    <p:sldId id="844" r:id="rId6"/>
    <p:sldId id="279" r:id="rId7"/>
    <p:sldId id="759" r:id="rId9"/>
    <p:sldId id="760" r:id="rId10"/>
    <p:sldId id="781" r:id="rId11"/>
    <p:sldId id="829" r:id="rId12"/>
    <p:sldId id="845" r:id="rId13"/>
    <p:sldId id="865" r:id="rId14"/>
    <p:sldId id="880" r:id="rId15"/>
    <p:sldId id="881" r:id="rId16"/>
    <p:sldId id="882" r:id="rId17"/>
    <p:sldId id="884" r:id="rId18"/>
    <p:sldId id="885" r:id="rId19"/>
    <p:sldId id="784" r:id="rId20"/>
    <p:sldId id="785" r:id="rId21"/>
    <p:sldId id="886" r:id="rId22"/>
    <p:sldId id="887" r:id="rId23"/>
    <p:sldId id="888" r:id="rId24"/>
    <p:sldId id="889" r:id="rId25"/>
    <p:sldId id="830" r:id="rId26"/>
    <p:sldId id="890" r:id="rId27"/>
    <p:sldId id="831" r:id="rId28"/>
    <p:sldId id="270" r:id="rId29"/>
  </p:sldIdLst>
  <p:sldSz cx="12192000" cy="6858000"/>
  <p:notesSz cx="7103745" cy="10234295"/>
  <p:embeddedFontLst>
    <p:embeddedFont>
      <p:font typeface="黑体" panose="02010609060101010101" charset="-122"/>
      <p:regular r:id="rId35"/>
    </p:embeddedFont>
    <p:embeddedFont>
      <p:font typeface="微软雅黑" panose="020B0503020204020204" charset="-122"/>
      <p:regular r:id="rId36"/>
    </p:embeddedFont>
    <p:embeddedFont>
      <p:font typeface="华文细黑" panose="02010600040101010101" charset="-122"/>
      <p:regular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1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2" Type="http://schemas.openxmlformats.org/officeDocument/2006/relationships/slideLayout" Target="../slideLayouts/slideLayout14.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6" Type="http://schemas.openxmlformats.org/officeDocument/2006/relationships/slideLayout" Target="../slideLayouts/slideLayout14.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8.xml"/><Relationship Id="rId1" Type="http://schemas.openxmlformats.org/officeDocument/2006/relationships/tags" Target="../tags/tag4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0.xml"/><Relationship Id="rId1" Type="http://schemas.openxmlformats.org/officeDocument/2006/relationships/tags" Target="../tags/tag4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2.xml"/><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4.xml"/><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3" Type="http://schemas.openxmlformats.org/officeDocument/2006/relationships/slideLayout" Target="../slideLayouts/slideLayout14.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21.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3" Type="http://schemas.openxmlformats.org/officeDocument/2006/relationships/slideLayout" Target="../slideLayouts/slideLayout14.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95.xml"/><Relationship Id="rId5" Type="http://schemas.openxmlformats.org/officeDocument/2006/relationships/image" Target="../media/image12.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1069975" y="1389063"/>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从护理实践和理论研究来看，现代护理学的发展经历了三个阶段。</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7"/>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此阶段人们虽然逐渐摆脱了宗教和神学的影响，但对健康的认识还停留在“健康就是没有疾病，有病就是不健康”的阶段，因此一切医疗行为都围绕着疾病进行，以消除疾病为根本目标，从而形成了“以疾病为中心”的医学指导思想。</a:t>
              </a:r>
              <a:endPar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8"/>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 以疾病为中心的护理阶段</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9"/>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10"/>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1"/>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2"/>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3"/>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1948 年，世界卫生组织（WHO）提出了新的健康观——“健康不但是没有躯体疾病，还要有完整的生理、心理状态和良好的社会适应能力”。</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4"/>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以患者为中心的护理阶段</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5"/>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6"/>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7"/>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3400" y="2701925"/>
            <a:ext cx="3081338" cy="2549525"/>
            <a:chOff x="9836" y="4255"/>
            <a:chExt cx="4853" cy="4016"/>
          </a:xfrm>
        </p:grpSpPr>
        <p:sp>
          <p:nvSpPr>
            <p:cNvPr id="8" name="文本框 5"/>
            <p:cNvSpPr txBox="1"/>
            <p:nvPr>
              <p:custDataLst>
                <p:tags r:id="rId18"/>
              </p:custDataLst>
            </p:nvPr>
          </p:nvSpPr>
          <p:spPr>
            <a:xfrm>
              <a:off x="10153" y="486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随着社会经济的发展，人们的健康观念也在逐渐地转变，医疗护理服务重点局限在医院的现状已很难满足广大人民群众对卫生保健的需求，1978 年世界卫生组织（WHO）提出“2000 年人人享有卫生保健”的战略目标，使得护理走向“以人的健康为中心”的护理阶段。</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9"/>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以人的健康为中心的护理阶段</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20"/>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二、现代护理学的发展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831850" y="155892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（一）中国古代护理与中医学</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2"/>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3"/>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300" noProof="1">
                <a:solidFill>
                  <a:srgbClr val="FFFFFF"/>
                </a:solidFill>
                <a:latin typeface="微软雅黑" panose="020B0503020204020204" charset="-122"/>
                <a:ea typeface="微软雅黑" panose="020B0503020204020204" charset="-122"/>
                <a:cs typeface="+mn-cs"/>
              </a:rPr>
              <a:t>1. 中医护理观</a:t>
            </a:r>
            <a:endParaRPr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5"/>
            </p:custDataLst>
          </p:nvPr>
        </p:nvSpPr>
        <p:spPr>
          <a:xfrm>
            <a:off x="995363" y="3246438"/>
            <a:ext cx="3003550" cy="2057400"/>
          </a:xfrm>
          <a:prstGeom prst="rect">
            <a:avLst/>
          </a:prstGeom>
          <a:noFill/>
        </p:spPr>
        <p:txBody>
          <a:bodyPr wrap="square" lIns="90000" tIns="46800" rIns="90000" bIns="46800" rtlCol="0" anchor="ctr" anchorCtr="0">
            <a:noAutofit/>
          </a:bodyPr>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（1）整体观：提出人体是一个有机的整体，人与自然界具有统一性的观点。</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（2）辨证施护：就是将四诊（望、闻、问、切）所收集的资料、症状和体征，通过分析辨清病因、病位、病性及邪正关系，概括判断为何病、何证，根据辨证的结果确定相应的护理方法。</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6"/>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7"/>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2. 中医护理原则</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9"/>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中医护理原则有扶正祛邪、同病异护、异病同护等。</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10"/>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1"/>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3. 中医护理技术</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3"/>
            </p:custDataLst>
          </p:nvPr>
        </p:nvSpPr>
        <p:spPr>
          <a:xfrm>
            <a:off x="8156575" y="324643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中医护理技术有针灸、推拿、拔火罐、刮痧、气功、太极拳、食疗、煎药和服药。</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三、中国护理发展概况</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三、中国护理发展概况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8855" y="1885950"/>
            <a:ext cx="1006475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（二）中国近代护理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鸦片战争前后，随着各国军队、宗教和西方医学的进入，中国近代护理学逐渐形成和发展。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1835 年</a:t>
            </a:r>
            <a:r>
              <a:rPr lang="zh-CN" altLang="en-US" sz="1600" dirty="0">
                <a:latin typeface="微软雅黑" panose="020B0503020204020204" charset="-122"/>
                <a:ea typeface="微软雅黑" panose="020B0503020204020204" charset="-122"/>
              </a:rPr>
              <a:t>，英国的巴克尔（P.Parker）在广州开设了第一所西医院，两年后，这所医院以短训班的形式开始培训护理人员。</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1884</a:t>
            </a:r>
            <a:r>
              <a:rPr lang="zh-CN" altLang="en-US" sz="1600" dirty="0">
                <a:latin typeface="微软雅黑" panose="020B0503020204020204" charset="-122"/>
                <a:ea typeface="微软雅黑" panose="020B0503020204020204" charset="-122"/>
              </a:rPr>
              <a:t> 年美国护士麦肯尼（E.Mckechnie）作为第一位来华工作的护士，于1887 年在上海妇孺医院推行“南丁格尔”护理制度并开设护士训练班。</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1888 年</a:t>
            </a:r>
            <a:r>
              <a:rPr lang="zh-CN" altLang="en-US" sz="1600" dirty="0">
                <a:latin typeface="微软雅黑" panose="020B0503020204020204" charset="-122"/>
                <a:ea typeface="微软雅黑" panose="020B0503020204020204" charset="-122"/>
              </a:rPr>
              <a:t>，美国护士约翰逊（E.Johnson）在福州医院创办了我国第一所护士学校。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1900 年</a:t>
            </a:r>
            <a:r>
              <a:rPr lang="zh-CN" altLang="en-US" sz="1600" dirty="0">
                <a:latin typeface="微软雅黑" panose="020B0503020204020204" charset="-122"/>
                <a:ea typeface="微软雅黑" panose="020B0503020204020204" charset="-122"/>
              </a:rPr>
              <a:t>以后，中国各大城市建立了许多教会医院，一些城市设立了护士学校，逐渐形成了我国的护理专业队伍。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1909 年</a:t>
            </a:r>
            <a:r>
              <a:rPr lang="zh-CN" altLang="en-US" sz="1600" dirty="0">
                <a:latin typeface="微软雅黑" panose="020B0503020204020204" charset="-122"/>
                <a:ea typeface="微软雅黑" panose="020B0503020204020204" charset="-122"/>
              </a:rPr>
              <a:t>，中国护理学术团体“中华护士会”在江西牯岭成立（1936 年改为中华护士学会，1964 年改为中华护理学会）。</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三、中国护理发展概况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2209800"/>
            <a:ext cx="1006475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1920 年</a:t>
            </a:r>
            <a:r>
              <a:rPr lang="zh-CN" altLang="en-US" dirty="0">
                <a:latin typeface="微软雅黑" panose="020B0503020204020204" charset="-122"/>
                <a:ea typeface="微软雅黑" panose="020B0503020204020204" charset="-122"/>
              </a:rPr>
              <a:t>，护士会创刊《护士季报》。</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1920 年</a:t>
            </a:r>
            <a:r>
              <a:rPr lang="zh-CN" altLang="en-US" dirty="0">
                <a:latin typeface="微软雅黑" panose="020B0503020204020204" charset="-122"/>
                <a:ea typeface="微软雅黑" panose="020B0503020204020204" charset="-122"/>
              </a:rPr>
              <a:t>，北京协和医学院开办高等护理教育，学制 4 ～ 5 年，培养了一批高素质的护理人员。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1922 年</a:t>
            </a:r>
            <a:r>
              <a:rPr lang="zh-CN" altLang="en-US" dirty="0">
                <a:latin typeface="微软雅黑" panose="020B0503020204020204" charset="-122"/>
                <a:ea typeface="微软雅黑" panose="020B0503020204020204" charset="-122"/>
              </a:rPr>
              <a:t>，中华护士会加入国际护士会，成为国际护士会第 11 个会员国。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1931 年</a:t>
            </a:r>
            <a:r>
              <a:rPr lang="zh-CN" altLang="en-US" dirty="0">
                <a:latin typeface="微软雅黑" panose="020B0503020204020204" charset="-122"/>
                <a:ea typeface="微软雅黑" panose="020B0503020204020204" charset="-122"/>
              </a:rPr>
              <a:t>，在江西开办了“中央红色护士学校”。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1934 年</a:t>
            </a:r>
            <a:r>
              <a:rPr lang="zh-CN" altLang="en-US" dirty="0">
                <a:latin typeface="微软雅黑" panose="020B0503020204020204" charset="-122"/>
                <a:ea typeface="微软雅黑" panose="020B0503020204020204" charset="-122"/>
              </a:rPr>
              <a:t>，教育部成立护理教育专门委员会，将护理教育纳入国家正式教育体系。</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1941 年</a:t>
            </a:r>
            <a:r>
              <a:rPr lang="zh-CN" altLang="en-US" dirty="0">
                <a:latin typeface="微软雅黑" panose="020B0503020204020204" charset="-122"/>
                <a:ea typeface="微软雅黑" panose="020B0503020204020204" charset="-122"/>
              </a:rPr>
              <a:t>，在延安成立了“中华护士学会延安分会”。</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1941</a:t>
            </a:r>
            <a:r>
              <a:rPr lang="zh-CN" altLang="en-US" dirty="0">
                <a:latin typeface="微软雅黑" panose="020B0503020204020204" charset="-122"/>
                <a:ea typeface="微软雅黑" panose="020B0503020204020204" charset="-122"/>
              </a:rPr>
              <a:t> 年和 </a:t>
            </a:r>
            <a:r>
              <a:rPr lang="zh-CN" altLang="en-US" b="1" dirty="0">
                <a:solidFill>
                  <a:srgbClr val="2E75B6"/>
                </a:solidFill>
                <a:latin typeface="微软雅黑" panose="020B0503020204020204" charset="-122"/>
                <a:ea typeface="微软雅黑" panose="020B0503020204020204" charset="-122"/>
              </a:rPr>
              <a:t>1942</a:t>
            </a:r>
            <a:r>
              <a:rPr lang="zh-CN" altLang="en-US" dirty="0">
                <a:latin typeface="微软雅黑" panose="020B0503020204020204" charset="-122"/>
                <a:ea typeface="微软雅黑" panose="020B0503020204020204" charset="-122"/>
              </a:rPr>
              <a:t> 年毛泽东同志先后为护士题词：“尊重护士，爱护护士”，“护理工作有很大的政治重要性”。</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三、中国护理发展概况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8855" y="1885950"/>
            <a:ext cx="1006475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（三）中国现代护理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 护理教育</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（1）学历教育多层次。（2）护理教育多形式。</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2. 护理管理</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（1）逐步完善的护理管理体系：为加强对护理工作的领导，1982 年卫生部医政司设立了护理处，负责统筹全国的护理工作，制定有关政策法规。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（2）逐步科学的护理管理方法：护理管理不再仅靠经验管理，护理管理者除了综合运用经济、行政、法律方法外，还结合专业特点采用心理学、全面质量管理、ABC 时间管理、微机辅助管理等先进的管理方法。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（3）逐步现代化的护理管理手段：随着社会科学的发展，计算机技术在护理质量监控、人员管理、物品管理等方面得到普遍运用，如 1987 年空军石家庄医院研制了我国第一个护理信息管理系统。</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三、中国护理发展概况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2028825"/>
            <a:ext cx="1006475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（4）逐步法制化的护理管理：1993 年原卫生部颁发了我国第一个关于护士执业和注册的部长令和《中华人民共和国护士管理办法》。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3. 护理研究</a:t>
            </a:r>
            <a:r>
              <a:rPr lang="zh-CN" altLang="en-US" dirty="0">
                <a:latin typeface="微软雅黑" panose="020B0503020204020204" charset="-122"/>
                <a:ea typeface="微软雅黑" panose="020B0503020204020204" charset="-122"/>
              </a:rPr>
              <a:t>　随着护理教育的发展以及护理工作内容和范围的不断扩大，护理人员的专业水平、学术水平以及科研能力不断提高。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4. 学术交流</a:t>
            </a:r>
            <a:r>
              <a:rPr lang="zh-CN" altLang="en-US" dirty="0">
                <a:latin typeface="微软雅黑" panose="020B0503020204020204" charset="-122"/>
                <a:ea typeface="微软雅黑" panose="020B0503020204020204" charset="-122"/>
              </a:rPr>
              <a:t>　1954 年《护理杂志》创刊，1983 年更名为《中华护理杂志》。《护士进修杂志》《实用护理杂志》等近 20 种护理期刊相继创刊。</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5. 护理实践</a:t>
            </a:r>
            <a:r>
              <a:rPr lang="zh-CN" altLang="en-US" dirty="0">
                <a:latin typeface="微软雅黑" panose="020B0503020204020204" charset="-122"/>
                <a:ea typeface="微软雅黑" panose="020B0503020204020204" charset="-122"/>
              </a:rPr>
              <a:t>　自 1950 年以来，我国临床护理工作一直受生物医学模式的影响，以疾病为中心，护士是医生的助手，护士的主要工作是协助医生诊断和治疗疾病。</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1664335"/>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护理学的基本概念、</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任务与目标</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一、护理学的定义</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673" y="4019"/>
              <a:ext cx="7409" cy="2761"/>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护理学是综合运用自然科学和社会科学来研究维护、促进、恢复人类健康的护理理论、知识、技能及其发展规律的综合性应用学科。</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1727835" y="1768475"/>
            <a:ext cx="3743325" cy="3728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一、护理学的定义</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9673" y="4019"/>
              <a:ext cx="7409" cy="2761"/>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护理学是综合运用自然科学和社会科学来研究维护、促进、恢复人类健康的护理理论、知识、技能及其发展规律的综合性应用学科。</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5"/>
          <a:stretch>
            <a:fillRect/>
          </a:stretch>
        </p:blipFill>
        <p:spPr>
          <a:xfrm>
            <a:off x="1727835" y="1768475"/>
            <a:ext cx="3743325" cy="3728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二、护理学的基本概念</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40485"/>
            <a:ext cx="10972800" cy="4584065"/>
            <a:chOff x="960" y="2111"/>
            <a:chExt cx="17280" cy="7219"/>
          </a:xfrm>
        </p:grpSpPr>
        <p:sp>
          <p:nvSpPr>
            <p:cNvPr id="22" name="矩形: 圆角 1128"/>
            <p:cNvSpPr/>
            <p:nvPr>
              <p:custDataLst>
                <p:tags r:id="rId2"/>
              </p:custDataLst>
            </p:nvPr>
          </p:nvSpPr>
          <p:spPr>
            <a:xfrm>
              <a:off x="960" y="2111"/>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34" y="2377"/>
              <a:ext cx="15778" cy="6687"/>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（一）人</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护理的服务对象是人，人是护理理论和实践的核心和基础。护理中的人可以是健康人，也可以是患者。</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（二）健康</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人们拥有健康是社会所期望的，是一个国家存在、发展、兴旺的前提条件。同时，拥有健康既是人类的责任，又是人类的基本要求和权利。</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（三）环境</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人类的一切活动都离不开环境，环境与人相互作用，与人类的健康息息相关。</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（四）护理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自从 1860 年佛罗伦斯·南丁格尔开创科学的护理事业以来，护理的概念就发生了深刻的变化。</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576263"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恢复健康是指人们在患病或有影响健康的问题后，帮助其改善健康状态。</a:t>
            </a:r>
            <a:endPar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　减轻痛苦是指通过对各种患病患者、临终患者的安慰和照护，帮助患者尽可能舒适地带病生活，提供支持以帮助患者应对功能减退、丧失，直到安宁的死亡。</a:t>
            </a:r>
            <a:endPar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减轻痛苦</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恢复健康</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10"/>
            </p:custDataLst>
          </p:nvPr>
        </p:nvSpPr>
        <p:spPr>
          <a:xfrm>
            <a:off x="1284288" y="1143000"/>
            <a:ext cx="9447213"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ctr" fontAlgn="auto">
              <a:lnSpc>
                <a:spcPct val="150000"/>
              </a:lnSpc>
              <a:spcBef>
                <a:spcPts val="1000"/>
              </a:spcBef>
              <a:spcAft>
                <a:spcPts val="0"/>
              </a:spcAft>
              <a:buClr>
                <a:srgbClr val="1F4E78"/>
              </a:buClr>
              <a:buSzPct val="120000"/>
              <a:buFont typeface="Wingdings" panose="05000000000000000000" charset="0"/>
              <a:buChar char="v"/>
            </a:pPr>
            <a:r>
              <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（一）护理学的任务</a:t>
            </a:r>
            <a:endPar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Title 6"/>
          <p:cNvSpPr txBox="1"/>
          <p:nvPr>
            <p:custDataLst>
              <p:tags r:id="rId1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三、护理学的任务与目标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576263"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　促进健康是帮助人群获取维持或增进健康所需要的知识及资源。其目的是帮助人们维持最佳健康水平或健康状态。</a:t>
            </a:r>
            <a:endPar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预防疾病的目标是通过预防疾病达到最佳的健康状态。这类护理实践活动包括：开展健康教育；进行计划免疫；提供疾病自我监测的技术；评估机构、临床和社区的保健设施等。</a:t>
            </a:r>
            <a:endPar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预防疾病</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促进健康　</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10"/>
            </p:custDataLst>
          </p:nvPr>
        </p:nvSpPr>
        <p:spPr>
          <a:xfrm>
            <a:off x="1284288" y="1143000"/>
            <a:ext cx="9447213"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ctr" fontAlgn="auto">
              <a:lnSpc>
                <a:spcPct val="150000"/>
              </a:lnSpc>
              <a:spcBef>
                <a:spcPts val="1000"/>
              </a:spcBef>
              <a:spcAft>
                <a:spcPts val="0"/>
              </a:spcAft>
              <a:buClr>
                <a:srgbClr val="1F4E78"/>
              </a:buClr>
              <a:buSzPct val="120000"/>
              <a:buFont typeface="Wingdings" panose="05000000000000000000" charset="0"/>
              <a:buChar char="v"/>
            </a:pPr>
            <a:r>
              <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（一）护理学的任务</a:t>
            </a:r>
            <a:endPar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Title 6"/>
          <p:cNvSpPr txBox="1"/>
          <p:nvPr>
            <p:custDataLst>
              <p:tags r:id="rId1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三、护理学的任务与目标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231407" y="87859"/>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三、护理学的任务与目标</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 name="组合 6"/>
          <p:cNvGrpSpPr/>
          <p:nvPr/>
        </p:nvGrpSpPr>
        <p:grpSpPr>
          <a:xfrm>
            <a:off x="609600" y="1388110"/>
            <a:ext cx="10972800" cy="4584065"/>
            <a:chOff x="960" y="2186"/>
            <a:chExt cx="17280" cy="7219"/>
          </a:xfrm>
        </p:grpSpPr>
        <p:sp>
          <p:nvSpPr>
            <p:cNvPr id="22" name="矩形: 圆角 1128"/>
            <p:cNvSpPr/>
            <p:nvPr>
              <p:custDataLst>
                <p:tags r:id="rId2"/>
              </p:custDataLst>
            </p:nvPr>
          </p:nvSpPr>
          <p:spPr>
            <a:xfrm>
              <a:off x="960" y="2186"/>
              <a:ext cx="17280" cy="721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3"/>
              </p:custDataLst>
            </p:nvPr>
          </p:nvSpPr>
          <p:spPr>
            <a:xfrm>
              <a:off x="1185" y="2352"/>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4"/>
              </p:custDataLst>
            </p:nvPr>
          </p:nvSpPr>
          <p:spPr>
            <a:xfrm>
              <a:off x="17412" y="8533"/>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0621" y="4208"/>
              <a:ext cx="6926" cy="341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护理学是为人类健康服务的学科，它通过“减轻痛苦、预防疾病、恢复健康、促进健康”来提高人的生命质量，其最终目标是面向家庭、社区，保护全人类的健康，提高整个人类社会的健康水平。</a:t>
              </a:r>
              <a:endParaRPr lang="zh-CN" altLang="en-US">
                <a:latin typeface="微软雅黑" panose="020B0503020204020204" charset="-122"/>
                <a:ea typeface="微软雅黑" panose="020B0503020204020204" charset="-122"/>
                <a:cs typeface="微软雅黑" panose="020B0503020204020204" charset="-122"/>
              </a:endParaRPr>
            </a:p>
          </p:txBody>
        </p:sp>
      </p:gr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5"/>
          <a:stretch>
            <a:fillRect/>
          </a:stretch>
        </p:blipFill>
        <p:spPr>
          <a:xfrm>
            <a:off x="1811655" y="1784350"/>
            <a:ext cx="3465830" cy="3465830"/>
          </a:xfrm>
          <a:prstGeom prst="rect">
            <a:avLst/>
          </a:prstGeom>
        </p:spPr>
      </p:pic>
      <p:sp>
        <p:nvSpPr>
          <p:cNvPr id="4" name="Title 6"/>
          <p:cNvSpPr txBox="1"/>
          <p:nvPr>
            <p:custDataLst>
              <p:tags r:id="rId6"/>
            </p:custDataLst>
          </p:nvPr>
        </p:nvSpPr>
        <p:spPr>
          <a:xfrm>
            <a:off x="5056505" y="1784350"/>
            <a:ext cx="608584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ctr" fontAlgn="auto">
              <a:lnSpc>
                <a:spcPct val="150000"/>
              </a:lnSpc>
              <a:spcBef>
                <a:spcPts val="1000"/>
              </a:spcBef>
              <a:spcAft>
                <a:spcPts val="0"/>
              </a:spcAft>
              <a:buClr>
                <a:srgbClr val="1F4E78"/>
              </a:buClr>
              <a:buSzPct val="120000"/>
              <a:buFont typeface="Wingdings" panose="05000000000000000000" charset="0"/>
              <a:buChar char="v"/>
            </a:pPr>
            <a:r>
              <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（二）护理学的目标</a:t>
            </a:r>
            <a:endPar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230" y="2094865"/>
            <a:ext cx="844677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护理学的研究范畴</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95300" y="673735"/>
            <a:ext cx="10972800" cy="5631815"/>
            <a:chOff x="960" y="1301"/>
            <a:chExt cx="17280" cy="8869"/>
          </a:xfrm>
        </p:grpSpPr>
        <p:sp>
          <p:nvSpPr>
            <p:cNvPr id="22" name="矩形: 圆角 1128"/>
            <p:cNvSpPr/>
            <p:nvPr>
              <p:custDataLst>
                <p:tags r:id="rId1"/>
              </p:custDataLst>
            </p:nvPr>
          </p:nvSpPr>
          <p:spPr>
            <a:xfrm>
              <a:off x="960" y="1301"/>
              <a:ext cx="17280" cy="8869"/>
            </a:xfrm>
            <a:prstGeom prst="roundRect">
              <a:avLst>
                <a:gd name="adj" fmla="val 4386"/>
              </a:avLst>
            </a:prstGeom>
            <a:solidFill>
              <a:srgbClr val="FFFFFF"/>
            </a:solidFill>
            <a:ln w="12700">
              <a:solidFill>
                <a:srgbClr val="C0A3A3"/>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隶书" panose="02010509060101010101" pitchFamily="49" charset="-122"/>
                <a:ea typeface="隶书" panose="02010509060101010101" pitchFamily="49" charset="-122"/>
              </a:endParaRPr>
            </a:p>
          </p:txBody>
        </p:sp>
        <p:sp>
          <p:nvSpPr>
            <p:cNvPr id="24" name="同心圆 262"/>
            <p:cNvSpPr/>
            <p:nvPr>
              <p:custDataLst>
                <p:tags r:id="rId2"/>
              </p:custDataLst>
            </p:nvPr>
          </p:nvSpPr>
          <p:spPr>
            <a:xfrm>
              <a:off x="1126" y="1528"/>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3" name="同心圆 262"/>
            <p:cNvSpPr/>
            <p:nvPr>
              <p:custDataLst>
                <p:tags r:id="rId3"/>
              </p:custDataLst>
            </p:nvPr>
          </p:nvSpPr>
          <p:spPr>
            <a:xfrm>
              <a:off x="17595" y="9538"/>
              <a:ext cx="480" cy="480"/>
            </a:xfrm>
            <a:prstGeom prst="donut">
              <a:avLst/>
            </a:prstGeom>
            <a:solidFill>
              <a:srgbClr val="C30000"/>
            </a:solidFill>
            <a:ln w="254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000000"/>
                </a:solidFill>
                <a:latin typeface="隶书" panose="02010509060101010101" pitchFamily="49" charset="-122"/>
                <a:ea typeface="隶书" panose="02010509060101010101" pitchFamily="49" charset="-122"/>
              </a:endParaRPr>
            </a:p>
          </p:txBody>
        </p:sp>
        <p:sp>
          <p:nvSpPr>
            <p:cNvPr id="2" name="文本框 1"/>
            <p:cNvSpPr txBox="1"/>
            <p:nvPr/>
          </p:nvSpPr>
          <p:spPr>
            <a:xfrm>
              <a:off x="1606" y="1993"/>
              <a:ext cx="15989" cy="7508"/>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（一）临床护理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临床护理的内容一般包括基础护理和专科护理。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（二）护理管理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运用管理学的理论和方法，对护理工作的诸要素——人、物、财、时间、信息进行科学的计划、组织、指挥、协调和控制，它贯穿于护理工作的各个方面，促进了护理工作效率和质量的提高，让患者得到优质的护理。</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（三）社区护理</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随着社会经济的不断发展，人们健康需求的不断提高，人们对卫生服务的需求已不只限于疾病的治疗，疾病预防和保健也更多地受到人们的关注，社区护理应运而生。</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（四）护理教育</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护理教育与护理学的发展彼此影响。</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a:solidFill>
                    <a:srgbClr val="2E75B6"/>
                  </a:solidFill>
                  <a:latin typeface="微软雅黑" panose="020B0503020204020204" charset="-122"/>
                  <a:ea typeface="微软雅黑" panose="020B0503020204020204" charset="-122"/>
                  <a:cs typeface="微软雅黑" panose="020B0503020204020204" charset="-122"/>
                </a:rPr>
                <a:t>（五）护理研究</a:t>
              </a:r>
              <a:endParaRPr lang="zh-CN" altLang="en-US" b="1">
                <a:solidFill>
                  <a:srgbClr val="2E75B6"/>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在科学技术飞速发展的今天，护理学的发展面临着机遇和挑战。</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单元一</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绪论</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dirty="0" smtClean="0"/>
              <a:t>1. 掌握陈述护理学的基本概念；</a:t>
            </a:r>
            <a:endParaRPr dirty="0" smtClean="0"/>
          </a:p>
          <a:p>
            <a:pPr algn="just" fontAlgn="auto">
              <a:lnSpc>
                <a:spcPct val="120000"/>
              </a:lnSpc>
              <a:spcBef>
                <a:spcPts val="0"/>
              </a:spcBef>
              <a:spcAft>
                <a:spcPts val="0"/>
              </a:spcAft>
            </a:pPr>
            <a:r>
              <a:rPr dirty="0" smtClean="0"/>
              <a:t>2. 掌握南丁格尔对护理专业的主要贡献；</a:t>
            </a:r>
            <a:endParaRPr dirty="0" smtClean="0"/>
          </a:p>
          <a:p>
            <a:pPr algn="just" fontAlgn="auto">
              <a:lnSpc>
                <a:spcPct val="120000"/>
              </a:lnSpc>
              <a:spcBef>
                <a:spcPts val="0"/>
              </a:spcBef>
              <a:spcAft>
                <a:spcPts val="0"/>
              </a:spcAft>
            </a:pPr>
            <a:r>
              <a:rPr dirty="0" smtClean="0"/>
              <a:t>3. 熟悉我国护理学发展的重要事件、现代护理学的发展阶段及护理特点。</a:t>
            </a:r>
            <a:endParaRPr dirty="0" smtClean="0"/>
          </a:p>
        </p:txBody>
      </p:sp>
      <p:sp>
        <p:nvSpPr>
          <p:cNvPr id="5" name="文本框 22"/>
          <p:cNvSpPr txBox="1"/>
          <p:nvPr/>
        </p:nvSpPr>
        <p:spPr>
          <a:xfrm flipH="1">
            <a:off x="4954270" y="4088765"/>
            <a:ext cx="265557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能够识别护理学的任务、目标和护理实践的主要范畴。</a:t>
            </a:r>
            <a:endParaRPr lang="zh-CN" altLang="en-US" dirty="0" smtClean="0"/>
          </a:p>
        </p:txBody>
      </p:sp>
      <p:sp>
        <p:nvSpPr>
          <p:cNvPr id="6" name="文本框 22"/>
          <p:cNvSpPr txBox="1"/>
          <p:nvPr/>
        </p:nvSpPr>
        <p:spPr>
          <a:xfrm flipH="1">
            <a:off x="8314690" y="4088765"/>
            <a:ext cx="2618105" cy="75565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正确看待护理专业并树立正确的价值观。</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护理学的形成与</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发展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14010" y="1999615"/>
            <a:ext cx="579945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（一）人类早期的护理</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 自我护理</a:t>
            </a:r>
            <a:r>
              <a:rPr lang="zh-CN" altLang="en-US" dirty="0">
                <a:latin typeface="微软雅黑" panose="020B0503020204020204" charset="-122"/>
                <a:ea typeface="微软雅黑" panose="020B0503020204020204" charset="-122"/>
              </a:rPr>
              <a:t>　自从有了人类就有了生、老、病、死。</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2. 家庭护理</a:t>
            </a:r>
            <a:r>
              <a:rPr lang="zh-CN" altLang="en-US" dirty="0">
                <a:latin typeface="微软雅黑" panose="020B0503020204020204" charset="-122"/>
                <a:ea typeface="微软雅黑" panose="020B0503020204020204" charset="-122"/>
              </a:rPr>
              <a:t>　为了在险恶的环境中生存，人们逐渐聚居，并按血缘关系组成以家族为中心的部落，人们开始定居组成家庭，进入母系氏族时代，作为母亲，她们凭着自我的慈爱本性和保护家人的责任，借代代相传的经验去照顾家庭中的患病者和弱者，于是就由自我护理进入家庭护理阶段。</a:t>
            </a:r>
            <a:endParaRPr lang="zh-CN" altLang="en-US" dirty="0">
              <a:latin typeface="微软雅黑" panose="020B0503020204020204" charset="-122"/>
              <a:ea typeface="微软雅黑" panose="020B0503020204020204" charset="-122"/>
            </a:endParaRPr>
          </a:p>
        </p:txBody>
      </p:sp>
      <p:pic>
        <p:nvPicPr>
          <p:cNvPr id="3" name="图片 2" descr="护理老人卡通折纸矢量图"/>
          <p:cNvPicPr>
            <a:picLocks noChangeAspect="1"/>
          </p:cNvPicPr>
          <p:nvPr/>
        </p:nvPicPr>
        <p:blipFill>
          <a:blip r:embed="rId3"/>
          <a:stretch>
            <a:fillRect/>
          </a:stretch>
        </p:blipFill>
        <p:spPr>
          <a:xfrm>
            <a:off x="1417320" y="199961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52745" y="2112010"/>
            <a:ext cx="563689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3. 宗教护理</a:t>
            </a:r>
            <a:r>
              <a:rPr lang="zh-CN" altLang="en-US" sz="1600" dirty="0">
                <a:latin typeface="微软雅黑" panose="020B0503020204020204" charset="-122"/>
                <a:ea typeface="微软雅黑" panose="020B0503020204020204" charset="-122"/>
              </a:rPr>
              <a:t>　在原始社会中，人们把迷信、宗教与医药混合在一起，随着人类的进步和社会的发展，人们对疾病有了进一步的认识，一些人摒弃了祈求、献祭和巫术，只给患者用草药和一些简单的治疗手段，加上饮食调理和生活照顾，形成了集医、护、药于一身的原始医生。</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（二）中世纪的护理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中世纪的护理工作主要受到宗教和战争的影响。中世纪的欧洲，由于社会、经济、宗教的发展，教会权力的争夺，导致战争频发，伤病员增多，迫切需要大量的医院和护士，不少医院应势而建。</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36235" y="1952625"/>
            <a:ext cx="563689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（三）文艺复兴时期与宗教改革时期的护理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约在公元 1400 —1600 年，十字军东征沟通了东西方的文化，促进了文学、科学、艺术、医学等领域的发展和进步。</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（四）护理学的诞生与南丁格尔的贡献</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19 世纪，随着社会、科学和医学的发展与进步，社会对护理的需求日益增加，护理工作的地位有所提高。1836 年，德国牧师（T.Fliedner）在凯撒斯威斯城建立了世界上第一个比较正规的护士训练所，招收年满 18 岁、身体健康、品德优良的妇女参加护理训练。佛罗伦斯·南丁格尔（Florence Nightingale）曾在此接受训练。</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3.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8717_1*i*1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31fc41685f8c46588fa01973dc68d4aa"/>
  <p:tag name="KSO_WM_UNIT_DECORATE_INFO" val="{&quot;DecorateInfoH&quot;:{&quot;IsAbs&quot;:true},&quot;DecorateInfoW&quot;:{&quot;IsAbs&quot;:true},&quot;DecorateInfoX&quot;:{&quot;IsAbs&quot;:true,&quot;Pos&quot;:1},&quot;DecorateInfoY&quot;:{&quot;IsAbs&quot;:true,&quot;Pos&quot;:1},&quot;ReferentInfo&quot;:{&quot;Id&quot;:&quot;f75326a4082b40ed9a2e282625b9d69b&quot;,&quot;X&quot;:{&quot;Pos&quot;:1},&quot;Y&quot;:{&quot;Pos&quot;:1}}}"/>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25"/>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5ef55431ea5a3ac527a189d5"/>
  <p:tag name="KSO_WM_TEMPLATE_ASSEMBLE_GROUPID" val="5ef55431ea5a3ac527a189d5"/>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8717_1*i*14"/>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da31bb77c3af45319950aec8de41b9e7"/>
  <p:tag name="KSO_WM_UNIT_DECORATE_INFO" val="{&quot;DecorateInfoH&quot;:{&quot;IsAbs&quot;:true},&quot;DecorateInfoW&quot;:{&quot;IsAbs&quot;:true},&quot;DecorateInfoX&quot;:{&quot;IsAbs&quot;:true,&quot;Pos&quot;:0},&quot;DecorateInfoY&quot;:{&quot;IsAbs&quot;:true,&quot;Pos&quot;:0},&quot;ReferentInfo&quot;:{&quot;Id&quot;:&quot;31fc41685f8c46588fa01973dc68d4aa&quot;,&quot;X&quot;:{&quot;Pos&quot;:0},&quot;Y&quot;:{&quot;Pos&quot;:0}}}"/>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8717_1*i*13"/>
  <p:tag name="KSO_WM_TEMPLATE_CATEGORY" val="diagram"/>
  <p:tag name="KSO_WM_TEMPLATE_INDEX" val="20208717"/>
  <p:tag name="KSO_WM_UNIT_LAYERLEVEL" val="1"/>
  <p:tag name="KSO_WM_TAG_VERSION" val="1.0"/>
  <p:tag name="KSO_WM_BEAUTIFY_FLAG" val="#wm#"/>
  <p:tag name="KSO_WM_UNIT_BLOCK" val="0"/>
  <p:tag name="KSO_WM_UNIT_SM_LIMIT_TYPE" val="0"/>
  <p:tag name="KSO_WM_UNIT_DEC_AREA_ID" val="a68f6e85c711403590fcc87af10ad891"/>
  <p:tag name="KSO_WM_UNIT_DECORATE_INFO" val="{&quot;DecorateInfoH&quot;:{&quot;IsAbs&quot;:true},&quot;DecorateInfoW&quot;:{&quot;IsAbs&quot;:true},&quot;DecorateInfoX&quot;:{&quot;IsAbs&quot;:true,&quot;Pos&quot;:2},&quot;DecorateInfoY&quot;:{&quot;IsAbs&quot;:true,&quot;Pos&quot;:2},&quot;ReferentInfo&quot;:{&quot;Id&quot;:&quot;31fc41685f8c46588fa01973dc68d4aa&quot;,&quot;X&quot;:{&quot;Pos&quot;:2},&quot;Y&quot;:{&quot;Pos&quot;:2}}}"/>
  <p:tag name="KSO_WM_CHIP_GROUPID" val="5ef1707e5bb2a422ac9a2b53"/>
  <p:tag name="KSO_WM_CHIP_XID" val="5ef1707e5bb2a422ac9a2b54"/>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VALUE" val="1"/>
  <p:tag name="KSO_WM_TEMPLATE_ASSEMBLE_XID" val="5ef55431ea5a3ac527a189d5"/>
  <p:tag name="KSO_WM_TEMPLATE_ASSEMBLE_GROUPID" val="5ef55431ea5a3ac527a189d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3854</Words>
  <Application>WPS 演示</Application>
  <PresentationFormat>自定义</PresentationFormat>
  <Paragraphs>268</Paragraphs>
  <Slides>25</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思源黑体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225</cp:revision>
  <dcterms:created xsi:type="dcterms:W3CDTF">2019-11-11T13:37:00Z</dcterms:created>
  <dcterms:modified xsi:type="dcterms:W3CDTF">2022-02-28T01:37:18Z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